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72" r:id="rId10"/>
    <p:sldId id="275" r:id="rId11"/>
    <p:sldId id="276" r:id="rId12"/>
    <p:sldId id="277" r:id="rId13"/>
    <p:sldId id="278" r:id="rId14"/>
    <p:sldId id="279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6" r:id="rId25"/>
    <p:sldId id="297" r:id="rId26"/>
    <p:sldId id="298" r:id="rId27"/>
    <p:sldId id="299" r:id="rId28"/>
    <p:sldId id="311" r:id="rId29"/>
    <p:sldId id="312" r:id="rId30"/>
    <p:sldId id="313" r:id="rId31"/>
    <p:sldId id="34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3861" autoAdjust="0"/>
  </p:normalViewPr>
  <p:slideViewPr>
    <p:cSldViewPr snapToGrid="0">
      <p:cViewPr varScale="1">
        <p:scale>
          <a:sx n="103" d="100"/>
          <a:sy n="103" d="100"/>
        </p:scale>
        <p:origin x="1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6B6AB-E51F-4A9C-89F3-68B1114A78CB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C769E-E705-4A1E-8795-C6299AA66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1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C769E-E705-4A1E-8795-C6299AA66E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EF06-F349-4E11-9D61-76323A24E4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6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96AAE-58A1-4AD7-9E64-DD48BAC7BA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2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0AFC3-354E-4BC4-9D71-80959D163D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43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32C4D-3BF6-469B-83E2-8798E0F32A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A313-46F1-406A-8932-DD9606729C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40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FA647-770A-4E67-B242-CBC0CC7E9D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3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18D5-3650-4E1E-8054-48C67F3799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5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5B06-6E6B-4F4E-A4FE-E6095116B9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5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A990D-07D8-40F3-86DF-D45B095901B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1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7360E-4CE4-470E-9722-11A2F68182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5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BE8BB-21A1-4D21-A535-A720F5A827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1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6A361-1D5D-4F88-AB13-14D8EBB6AF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3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09D8F-9732-4A68-9DB4-654863BE44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1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C32F-9F32-4DAA-9370-888D9DF270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6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AD"/>
            </a:gs>
            <a:gs pos="100000">
              <a:srgbClr val="000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8E9914-19A3-4CF6-B2C4-22ED0840BE9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0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iewer.serenusview.com/Viewer.aspx?SlideId=7753a527-4165-4c15-9336-a977c6fd8f54" TargetMode="Externa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66458" y="4334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1. Introduction </a:t>
            </a:r>
            <a:r>
              <a:rPr lang="en-US" altLang="en-US" sz="4000" b="1" dirty="0"/>
              <a:t>to Cells, Tissues, </a:t>
            </a:r>
            <a:r>
              <a:rPr lang="en-US" altLang="en-US" sz="4000" b="1" dirty="0" smtClean="0"/>
              <a:t>and organs</a:t>
            </a:r>
            <a:endParaRPr lang="en-US" altLang="en-US" sz="4000" b="1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566458" y="1966913"/>
            <a:ext cx="6224308" cy="1752600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6148" name="Picture 4" descr="20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6" y="2843213"/>
            <a:ext cx="4584341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201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36" y="1771649"/>
            <a:ext cx="3274051" cy="50323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202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06" y="2455976"/>
            <a:ext cx="2989298" cy="434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4583" y="278970"/>
            <a:ext cx="3680765" cy="205844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Undergraduate – Graduate</a:t>
            </a:r>
          </a:p>
          <a:p>
            <a:r>
              <a:rPr lang="en-US" dirty="0">
                <a:solidFill>
                  <a:srgbClr val="FFC000"/>
                </a:solidFill>
              </a:rPr>
              <a:t> Histology Lecture </a:t>
            </a:r>
            <a:r>
              <a:rPr lang="en-US" dirty="0" smtClean="0">
                <a:solidFill>
                  <a:srgbClr val="FFC000"/>
                </a:solidFill>
              </a:rPr>
              <a:t>Series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Larry </a:t>
            </a:r>
            <a:r>
              <a:rPr lang="en-US" dirty="0">
                <a:solidFill>
                  <a:srgbClr val="FFC000"/>
                </a:solidFill>
              </a:rPr>
              <a:t>Johnson, Professor</a:t>
            </a:r>
          </a:p>
          <a:p>
            <a:r>
              <a:rPr lang="en-US" dirty="0">
                <a:solidFill>
                  <a:srgbClr val="FFC000"/>
                </a:solidFill>
              </a:rPr>
              <a:t>Veterinary Integrative Biosciences</a:t>
            </a:r>
          </a:p>
          <a:p>
            <a:r>
              <a:rPr lang="en-US" dirty="0">
                <a:solidFill>
                  <a:srgbClr val="FFC000"/>
                </a:solidFill>
              </a:rPr>
              <a:t>Texas A&amp;M University</a:t>
            </a:r>
          </a:p>
          <a:p>
            <a:r>
              <a:rPr lang="en-US" dirty="0">
                <a:solidFill>
                  <a:srgbClr val="FFC000"/>
                </a:solidFill>
              </a:rPr>
              <a:t>College Station, </a:t>
            </a:r>
            <a:r>
              <a:rPr lang="en-US" dirty="0" smtClean="0">
                <a:solidFill>
                  <a:srgbClr val="FFC000"/>
                </a:solidFill>
              </a:rPr>
              <a:t>TX 77843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01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t="9692" r="1" b="2320"/>
          <a:stretch/>
        </p:blipFill>
        <p:spPr bwMode="auto">
          <a:xfrm>
            <a:off x="-96254" y="-24062"/>
            <a:ext cx="122882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76800" y="3603626"/>
            <a:ext cx="1866900" cy="708025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CONNECTIVE TISSUE</a:t>
            </a:r>
          </a:p>
        </p:txBody>
      </p:sp>
    </p:spTree>
    <p:extLst>
      <p:ext uri="{BB962C8B-B14F-4D97-AF65-F5344CB8AC3E}">
        <p14:creationId xmlns:p14="http://schemas.microsoft.com/office/powerpoint/2010/main" val="42829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201n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2737" y="76200"/>
            <a:ext cx="5529263" cy="6858000"/>
          </a:xfrm>
          <a:noFill/>
        </p:spPr>
      </p:pic>
      <p:pic>
        <p:nvPicPr>
          <p:cNvPr id="25603" name="Picture 4" descr="201n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b="17615"/>
          <a:stretch/>
        </p:blipFill>
        <p:spPr bwMode="auto">
          <a:xfrm rot="5400000">
            <a:off x="938461" y="-890338"/>
            <a:ext cx="6809876" cy="868680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2" descr="C:\Documents and Settings\Ljohnson\My Documents\transfer docNew Folder (2)\HISTOLOGY Lectures\body works\1Z0V71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10230"/>
          <a:stretch/>
        </p:blipFill>
        <p:spPr>
          <a:xfrm>
            <a:off x="1128593" y="0"/>
            <a:ext cx="4727695" cy="6821488"/>
          </a:xfrm>
          <a:noFill/>
        </p:spPr>
      </p:pic>
      <p:pic>
        <p:nvPicPr>
          <p:cNvPr id="26628" name="Picture 3" descr="C:\Documents and Settings\Ljohnson\My Documents\transfer docNew Folder (2)\HISTOLOGY Lectures\body works\1Z0V71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6" y="0"/>
            <a:ext cx="498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Ljohnson\My Documents\transfer docNew Folder (2)\HISTOLOGY Lectures\body works\1Z0V71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20000" r="52145" b="53333"/>
          <a:stretch>
            <a:fillRect/>
          </a:stretch>
        </p:blipFill>
        <p:spPr bwMode="auto">
          <a:xfrm>
            <a:off x="5334000" y="414338"/>
            <a:ext cx="5334000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696451" y="391795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Fat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34201" y="4191000"/>
            <a:ext cx="1573213" cy="584200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Muscle</a:t>
            </a:r>
          </a:p>
        </p:txBody>
      </p:sp>
      <p:sp>
        <p:nvSpPr>
          <p:cNvPr id="26633" name="Rectangle 5"/>
          <p:cNvSpPr>
            <a:spLocks noChangeArrowheads="1"/>
          </p:cNvSpPr>
          <p:nvPr/>
        </p:nvSpPr>
        <p:spPr bwMode="auto">
          <a:xfrm>
            <a:off x="1524000" y="6488114"/>
            <a:ext cx="487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Gunther von Hagens’ Body Worlds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9067800" y="3429000"/>
            <a:ext cx="628650" cy="7620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9" name="Picture 2" descr="C:\Documents and Settings\Ljohnson\My Documents\transfer docNew Folder (2)\HISTOLOGY Lectures\body wolds\1Z0V71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9"/>
          <a:stretch>
            <a:fillRect/>
          </a:stretch>
        </p:blipFill>
        <p:spPr bwMode="auto">
          <a:xfrm>
            <a:off x="3962400" y="5726134"/>
            <a:ext cx="2636688" cy="46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4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7467600" cy="5334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u="sng" dirty="0" smtClean="0"/>
              <a:t>Function</a:t>
            </a:r>
            <a:r>
              <a:rPr lang="en-US" b="1" dirty="0" smtClean="0"/>
              <a:t>:  				        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b="1" dirty="0"/>
              <a:t>      generation of </a:t>
            </a:r>
            <a:r>
              <a:rPr lang="en-US" sz="2800" b="1" dirty="0">
                <a:solidFill>
                  <a:srgbClr val="FFC000"/>
                </a:solidFill>
              </a:rPr>
              <a:t>contractile force</a:t>
            </a:r>
            <a:r>
              <a:rPr lang="en-US" sz="2800" b="1" dirty="0"/>
              <a:t>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800" b="1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u="sng" dirty="0" smtClean="0"/>
              <a:t>Distinguishing features</a:t>
            </a:r>
            <a:r>
              <a:rPr lang="en-US" b="1" dirty="0" smtClean="0"/>
              <a:t>: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b="1" dirty="0"/>
              <a:t>High concentration of contractile proteins </a:t>
            </a:r>
            <a:r>
              <a:rPr lang="en-US" b="1" dirty="0">
                <a:solidFill>
                  <a:srgbClr val="FFC000"/>
                </a:solidFill>
              </a:rPr>
              <a:t>actin</a:t>
            </a:r>
            <a:r>
              <a:rPr lang="en-US" b="1" dirty="0"/>
              <a:t> and </a:t>
            </a:r>
            <a:r>
              <a:rPr lang="en-US" b="1" dirty="0">
                <a:solidFill>
                  <a:srgbClr val="FFC000"/>
                </a:solidFill>
              </a:rPr>
              <a:t>myosin</a:t>
            </a:r>
            <a:r>
              <a:rPr lang="en-US" b="1" dirty="0"/>
              <a:t> arranged either diffusely in the cytoplasm (</a:t>
            </a:r>
            <a:r>
              <a:rPr lang="en-US" b="1" dirty="0">
                <a:solidFill>
                  <a:srgbClr val="FFC000"/>
                </a:solidFill>
              </a:rPr>
              <a:t>smooth muscle</a:t>
            </a:r>
            <a:r>
              <a:rPr lang="en-US" b="1" dirty="0"/>
              <a:t>) or in regular repeating units called </a:t>
            </a:r>
            <a:r>
              <a:rPr lang="en-US" b="1" dirty="0">
                <a:solidFill>
                  <a:srgbClr val="FFC000"/>
                </a:solidFill>
              </a:rPr>
              <a:t>sarcomeres</a:t>
            </a:r>
            <a:r>
              <a:rPr lang="en-US" b="1" dirty="0"/>
              <a:t> (</a:t>
            </a:r>
            <a:r>
              <a:rPr lang="en-US" b="1" dirty="0">
                <a:solidFill>
                  <a:srgbClr val="FFC000"/>
                </a:solidFill>
              </a:rPr>
              <a:t>striated muscles</a:t>
            </a:r>
            <a:r>
              <a:rPr lang="en-US" b="1" dirty="0"/>
              <a:t>, e.g., cardiac and skeletal muscles).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b="1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061410" y="197684"/>
            <a:ext cx="2614863" cy="11430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Muscle</a:t>
            </a:r>
          </a:p>
        </p:txBody>
      </p:sp>
      <p:pic>
        <p:nvPicPr>
          <p:cNvPr id="27652" name="Picture 4" descr="201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4367"/>
            <a:ext cx="4495800" cy="684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0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68442" y="914400"/>
            <a:ext cx="6553200" cy="5715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dirty="0" smtClean="0"/>
              <a:t>    </a:t>
            </a:r>
            <a:r>
              <a:rPr lang="en-US" b="1" u="sng" dirty="0" smtClean="0"/>
              <a:t>Histological identification</a:t>
            </a:r>
            <a:r>
              <a:rPr lang="en-US" b="1" dirty="0" smtClean="0"/>
              <a:t>: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1050" b="1" dirty="0" smtClean="0"/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C000"/>
                </a:solidFill>
              </a:rPr>
              <a:t>Skeletal muscle </a:t>
            </a:r>
            <a:r>
              <a:rPr lang="en-US" sz="2400" b="1" dirty="0"/>
              <a:t>– very long cylindrical striated muscle cells with multiple peripheral nuclei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C000"/>
                </a:solidFill>
              </a:rPr>
              <a:t>Cardiac muscle </a:t>
            </a:r>
            <a:r>
              <a:rPr lang="en-US" sz="2400" b="1" dirty="0"/>
              <a:t>– short branching striated muscle cells with one or two centrally located nuclei</a:t>
            </a:r>
            <a:endParaRPr lang="en-US" sz="2000" b="1" dirty="0"/>
          </a:p>
        </p:txBody>
      </p:sp>
      <p:pic>
        <p:nvPicPr>
          <p:cNvPr id="28675" name="Picture 5" descr="311c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t="1173" r="11714" b="3168"/>
          <a:stretch/>
        </p:blipFill>
        <p:spPr>
          <a:xfrm>
            <a:off x="6553200" y="633663"/>
            <a:ext cx="5638800" cy="5477690"/>
          </a:xfrm>
          <a:noFill/>
        </p:spPr>
      </p:pic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-1435768" y="-1143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Muscle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68442" y="3771900"/>
            <a:ext cx="487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b="1" kern="0" dirty="0">
                <a:solidFill>
                  <a:srgbClr val="FFC000"/>
                </a:solidFill>
              </a:rPr>
              <a:t>Smooth muscle </a:t>
            </a:r>
            <a:r>
              <a:rPr lang="en-US" sz="2400" b="1" kern="0" dirty="0">
                <a:solidFill>
                  <a:srgbClr val="FFFFFF"/>
                </a:solidFill>
              </a:rPr>
              <a:t>– closely packed spindle-shaped cells with a single centrally placed nucleus and  cytoplasm that appears homogeneous by light microscopy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3" name="Picture 2" descr="C:\Documents and Settings\Ljohnson\My Documents\transfer docNew Folder (2)\HISTOLOGY Lectures\body works\1Z0V71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376" y="-107950"/>
            <a:ext cx="5254625" cy="7408863"/>
          </a:xfrm>
          <a:noFill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7772400" y="46482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Gunther von Hagens’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Body Worlds</a:t>
            </a:r>
          </a:p>
        </p:txBody>
      </p:sp>
      <p:pic>
        <p:nvPicPr>
          <p:cNvPr id="30725" name="Picture 2" descr="C:\Documents and Settings\Ljohnson\My Documents\transfer docNew Folder (2)\HISTOLOGY Lectures\body wolds\1Z0V7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201"/>
          <a:stretch>
            <a:fillRect/>
          </a:stretch>
        </p:blipFill>
        <p:spPr bwMode="auto">
          <a:xfrm>
            <a:off x="79376" y="6127750"/>
            <a:ext cx="3048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32500" r="24001" b="21249"/>
          <a:stretch>
            <a:fillRect/>
          </a:stretch>
        </p:blipFill>
        <p:spPr bwMode="auto">
          <a:xfrm>
            <a:off x="6897689" y="0"/>
            <a:ext cx="5029199" cy="689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772400" y="47626"/>
            <a:ext cx="2662238" cy="523875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</a:rPr>
              <a:t>Smooth muscle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97689" y="3486151"/>
            <a:ext cx="1787525" cy="830263"/>
          </a:xfrm>
          <a:prstGeom prst="rect">
            <a:avLst/>
          </a:prstGeom>
          <a:solidFill>
            <a:schemeClr val="bg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</a:rPr>
              <a:t>NERVOUS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</a:rPr>
              <a:t>TISSUE</a:t>
            </a:r>
            <a:endParaRPr lang="en-US" alt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-774031" y="3609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Nervous Tissue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143000"/>
            <a:ext cx="8382000" cy="5334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b="1" dirty="0" smtClean="0"/>
              <a:t> </a:t>
            </a:r>
            <a:r>
              <a:rPr lang="en-US" b="1" u="sng" dirty="0" smtClean="0"/>
              <a:t>Functions</a:t>
            </a:r>
            <a:r>
              <a:rPr lang="en-US" b="1" dirty="0" smtClean="0"/>
              <a:t>: </a:t>
            </a:r>
          </a:p>
          <a:p>
            <a:pPr marL="0" indent="0" eaLnBrk="1" hangingPunct="1">
              <a:buNone/>
              <a:defRPr/>
            </a:pPr>
            <a:r>
              <a:rPr lang="en-US" sz="2000" b="1" dirty="0"/>
              <a:t>       </a:t>
            </a:r>
            <a:r>
              <a:rPr lang="en-US" sz="2400" b="1" dirty="0"/>
              <a:t>specialized for the </a:t>
            </a:r>
            <a:r>
              <a:rPr lang="en-US" sz="2400" b="1" dirty="0">
                <a:solidFill>
                  <a:srgbClr val="FFC000"/>
                </a:solidFill>
              </a:rPr>
              <a:t>transmission</a:t>
            </a:r>
            <a:r>
              <a:rPr lang="en-US" sz="2400" b="1" dirty="0"/>
              <a:t>, </a:t>
            </a:r>
          </a:p>
          <a:p>
            <a:pPr marL="0" indent="0" eaLnBrk="1" hangingPunct="1">
              <a:buNone/>
              <a:defRPr/>
            </a:pPr>
            <a:r>
              <a:rPr lang="en-US" sz="2400" b="1" dirty="0"/>
              <a:t>      </a:t>
            </a:r>
            <a:r>
              <a:rPr lang="en-US" sz="2400" b="1" dirty="0">
                <a:solidFill>
                  <a:srgbClr val="FFC000"/>
                </a:solidFill>
              </a:rPr>
              <a:t>reception</a:t>
            </a:r>
            <a:r>
              <a:rPr lang="en-US" sz="2400" b="1" dirty="0"/>
              <a:t>, and </a:t>
            </a:r>
            <a:r>
              <a:rPr lang="en-US" sz="2400" b="1" dirty="0">
                <a:solidFill>
                  <a:srgbClr val="FFC000"/>
                </a:solidFill>
              </a:rPr>
              <a:t>integration</a:t>
            </a:r>
            <a:r>
              <a:rPr lang="en-US" sz="2400" b="1" dirty="0"/>
              <a:t> of </a:t>
            </a:r>
          </a:p>
          <a:p>
            <a:pPr marL="0" indent="0" eaLnBrk="1" hangingPunct="1">
              <a:buNone/>
              <a:defRPr/>
            </a:pPr>
            <a:r>
              <a:rPr lang="en-US" sz="2400" b="1" dirty="0"/>
              <a:t>      electrical impulses</a:t>
            </a:r>
          </a:p>
          <a:p>
            <a:pPr eaLnBrk="1" hangingPunct="1">
              <a:defRPr/>
            </a:pPr>
            <a:endParaRPr lang="en-US" sz="2000" b="1" dirty="0"/>
          </a:p>
          <a:p>
            <a:pPr marL="0" indent="0" eaLnBrk="1" hangingPunct="1">
              <a:buSzPct val="166000"/>
              <a:buNone/>
              <a:defRPr/>
            </a:pPr>
            <a:r>
              <a:rPr lang="en-US" sz="2000" b="1" dirty="0"/>
              <a:t> </a:t>
            </a:r>
            <a:r>
              <a:rPr lang="en-US" b="1" u="sng" dirty="0" smtClean="0"/>
              <a:t>Distinguishing features</a:t>
            </a:r>
            <a:r>
              <a:rPr lang="en-US" b="1" dirty="0" smtClean="0"/>
              <a:t>: </a:t>
            </a:r>
            <a:endParaRPr lang="en-US" sz="2000" b="1" dirty="0"/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C000"/>
                </a:solidFill>
              </a:rPr>
              <a:t>neurons</a:t>
            </a:r>
            <a:r>
              <a:rPr lang="en-US" sz="2400" b="1" dirty="0"/>
              <a:t> – very large excitable cells with long processes called </a:t>
            </a:r>
            <a:r>
              <a:rPr lang="en-US" sz="2400" b="1" dirty="0">
                <a:solidFill>
                  <a:srgbClr val="FFC000"/>
                </a:solidFill>
              </a:rPr>
              <a:t>axons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rgbClr val="FFC000"/>
                </a:solidFill>
              </a:rPr>
              <a:t>dendrites</a:t>
            </a:r>
            <a:r>
              <a:rPr lang="en-US" sz="2400" b="1" dirty="0"/>
              <a:t>.  The axons make contact with other neurons or muscle cells at a specialization called a synapse where the impulses are either electrically or chemically transmitted to other neurons or various target cells (e.g., muscle).  Others secrete hormones.</a:t>
            </a:r>
          </a:p>
          <a:p>
            <a:pPr eaLnBrk="1" hangingPunct="1">
              <a:buFontTx/>
              <a:buNone/>
              <a:defRPr/>
            </a:pPr>
            <a:endParaRPr lang="en-US" sz="2000" b="1" dirty="0"/>
          </a:p>
        </p:txBody>
      </p:sp>
      <p:pic>
        <p:nvPicPr>
          <p:cNvPr id="31748" name="Picture 5" descr="321c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7"/>
          <a:stretch>
            <a:fillRect/>
          </a:stretch>
        </p:blipFill>
        <p:spPr>
          <a:xfrm>
            <a:off x="7322275" y="0"/>
            <a:ext cx="4869725" cy="3834063"/>
          </a:xfrm>
          <a:noFill/>
        </p:spPr>
      </p:pic>
    </p:spTree>
    <p:extLst>
      <p:ext uri="{BB962C8B-B14F-4D97-AF65-F5344CB8AC3E}">
        <p14:creationId xmlns:p14="http://schemas.microsoft.com/office/powerpoint/2010/main" val="21837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-322847" y="-93661"/>
            <a:ext cx="5137484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dirty="0" smtClean="0"/>
              <a:t>Nervous Tissue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143000"/>
            <a:ext cx="8382000" cy="5334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smtClean="0"/>
              <a:t> </a:t>
            </a:r>
            <a:endParaRPr lang="en-US" altLang="en-US" sz="2000" b="1"/>
          </a:p>
        </p:txBody>
      </p:sp>
      <p:pic>
        <p:nvPicPr>
          <p:cNvPr id="32772" name="Picture 5" descr="321c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t="662" r="56755" b="-232"/>
          <a:stretch>
            <a:fillRect/>
          </a:stretch>
        </p:blipFill>
        <p:spPr>
          <a:xfrm>
            <a:off x="256675" y="949908"/>
            <a:ext cx="1622042" cy="5677148"/>
          </a:xfrm>
          <a:noFill/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0" t="16737" r="24875" b="17241"/>
          <a:stretch>
            <a:fillRect/>
          </a:stretch>
        </p:blipFill>
        <p:spPr bwMode="auto">
          <a:xfrm>
            <a:off x="4307592" y="0"/>
            <a:ext cx="79342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1"/>
          <p:cNvSpPr txBox="1">
            <a:spLocks noChangeArrowheads="1"/>
          </p:cNvSpPr>
          <p:nvPr/>
        </p:nvSpPr>
        <p:spPr bwMode="auto">
          <a:xfrm>
            <a:off x="2458239" y="4042527"/>
            <a:ext cx="20668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Bipolar neurons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of inner ear</a:t>
            </a:r>
          </a:p>
        </p:txBody>
      </p:sp>
    </p:spTree>
    <p:extLst>
      <p:ext uri="{BB962C8B-B14F-4D97-AF65-F5344CB8AC3E}">
        <p14:creationId xmlns:p14="http://schemas.microsoft.com/office/powerpoint/2010/main" val="9501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27000" y="944558"/>
            <a:ext cx="9267438" cy="4602163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b="1" dirty="0" smtClean="0">
                <a:solidFill>
                  <a:srgbClr val="FFC000"/>
                </a:solidFill>
              </a:rPr>
              <a:t>Glial cells </a:t>
            </a:r>
            <a:r>
              <a:rPr lang="en-US" altLang="en-US" b="1" dirty="0" smtClean="0"/>
              <a:t>– the supporting cells of nervous tissue.</a:t>
            </a:r>
          </a:p>
          <a:p>
            <a:pPr lvl="1" eaLnBrk="1" hangingPunct="1">
              <a:buFontTx/>
              <a:buNone/>
            </a:pPr>
            <a:r>
              <a:rPr lang="en-US" altLang="en-US" b="1" dirty="0" smtClean="0">
                <a:solidFill>
                  <a:srgbClr val="FFC000"/>
                </a:solidFill>
              </a:rPr>
              <a:t>Nerves</a:t>
            </a:r>
            <a:r>
              <a:rPr lang="en-US" altLang="en-US" b="1" dirty="0" smtClean="0"/>
              <a:t> – collections of neuronal processes bound together by connective tissue.  Axons may be coated by a myelin sheath (“</a:t>
            </a:r>
            <a:r>
              <a:rPr lang="en-US" altLang="en-US" b="1" dirty="0" smtClean="0">
                <a:solidFill>
                  <a:srgbClr val="FFC000"/>
                </a:solidFill>
              </a:rPr>
              <a:t>myelinated</a:t>
            </a:r>
            <a:r>
              <a:rPr lang="en-US" altLang="en-US" b="1" dirty="0" smtClean="0"/>
              <a:t>”) or simply protected by being cradled in an indentation of a glial cell (“</a:t>
            </a:r>
            <a:r>
              <a:rPr lang="en-US" altLang="en-US" b="1" dirty="0" smtClean="0">
                <a:solidFill>
                  <a:srgbClr val="FFC000"/>
                </a:solidFill>
              </a:rPr>
              <a:t>unmyelinated</a:t>
            </a:r>
            <a:r>
              <a:rPr lang="en-US" altLang="en-US" b="1" dirty="0" smtClean="0"/>
              <a:t>”).</a:t>
            </a:r>
          </a:p>
          <a:p>
            <a:pPr lvl="1" eaLnBrk="1" hangingPunct="1">
              <a:buFontTx/>
              <a:buNone/>
            </a:pPr>
            <a:endParaRPr lang="en-US" altLang="en-US" b="1" dirty="0" smtClean="0"/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-538518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Nervous Tissue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862" t="43915" r="43119" b="19792"/>
          <a:stretch/>
        </p:blipFill>
        <p:spPr>
          <a:xfrm rot="5400000">
            <a:off x="3130381" y="3208512"/>
            <a:ext cx="3035530" cy="41242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96" y="4002443"/>
            <a:ext cx="2569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solidFill>
                  <a:srgbClr val="FFC000"/>
                </a:solidFill>
              </a:rPr>
              <a:t>Myelinated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6708578" y="6211669"/>
            <a:ext cx="349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solidFill>
                  <a:srgbClr val="FFC000"/>
                </a:solidFill>
              </a:rPr>
              <a:t>Unmyelinated?</a:t>
            </a:r>
            <a:endParaRPr lang="en-US" sz="36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05000" y="4558336"/>
            <a:ext cx="1346051" cy="687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05000" y="4648774"/>
            <a:ext cx="1184064" cy="97166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96657" y="4325608"/>
            <a:ext cx="1595696" cy="184194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388769" y="5588289"/>
            <a:ext cx="1603584" cy="57926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EM 010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37717"/>
          <a:stretch/>
        </p:blipFill>
        <p:spPr bwMode="auto">
          <a:xfrm>
            <a:off x="8030058" y="2762251"/>
            <a:ext cx="4141390" cy="349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6824966" y="3537371"/>
            <a:ext cx="2023001" cy="20410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67600" y="2762251"/>
            <a:ext cx="1380367" cy="122186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813" y="457200"/>
            <a:ext cx="11302081" cy="4602163"/>
          </a:xfrm>
        </p:spPr>
        <p:txBody>
          <a:bodyPr/>
          <a:lstStyle/>
          <a:p>
            <a:pPr lvl="1" eaLnBrk="1" hangingPunct="1">
              <a:buFontTx/>
              <a:buNone/>
            </a:pPr>
            <a:endParaRPr lang="en-US" altLang="en-US" b="1" dirty="0" smtClean="0"/>
          </a:p>
          <a:p>
            <a:pPr lvl="1" eaLnBrk="1" hangingPunct="1">
              <a:buFontTx/>
              <a:buNone/>
            </a:pPr>
            <a:r>
              <a:rPr lang="en-US" altLang="en-US" b="1" dirty="0" smtClean="0">
                <a:solidFill>
                  <a:srgbClr val="FFC000"/>
                </a:solidFill>
              </a:rPr>
              <a:t>Nerves</a:t>
            </a:r>
            <a:r>
              <a:rPr lang="en-US" altLang="en-US" b="1" dirty="0" smtClean="0"/>
              <a:t> – collections of neuronal processes bound together by connective tissue.  Axons may be coated by a myelin sheath (“</a:t>
            </a:r>
            <a:r>
              <a:rPr lang="en-US" altLang="en-US" b="1" dirty="0" smtClean="0">
                <a:solidFill>
                  <a:srgbClr val="FFC000"/>
                </a:solidFill>
              </a:rPr>
              <a:t>myelinated</a:t>
            </a:r>
            <a:r>
              <a:rPr lang="en-US" altLang="en-US" b="1" dirty="0" smtClean="0"/>
              <a:t>”)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title"/>
          </p:nvPr>
        </p:nvSpPr>
        <p:spPr>
          <a:xfrm>
            <a:off x="986589" y="-34570"/>
            <a:ext cx="4656221" cy="11430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Nervous Tissue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t="35324" r="58265" b="27523"/>
          <a:stretch/>
        </p:blipFill>
        <p:spPr bwMode="auto">
          <a:xfrm rot="16200000">
            <a:off x="5896976" y="2277603"/>
            <a:ext cx="5030328" cy="4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 t="24741" r="57539" b="71721"/>
          <a:stretch>
            <a:fillRect/>
          </a:stretch>
        </p:blipFill>
        <p:spPr bwMode="auto">
          <a:xfrm>
            <a:off x="6541669" y="6400632"/>
            <a:ext cx="403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37444" r="47"/>
          <a:stretch/>
        </p:blipFill>
        <p:spPr bwMode="auto">
          <a:xfrm>
            <a:off x="133350" y="2459691"/>
            <a:ext cx="5509460" cy="439830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823" name="Rectangle 1"/>
          <p:cNvSpPr>
            <a:spLocks noChangeArrowheads="1"/>
          </p:cNvSpPr>
          <p:nvPr/>
        </p:nvSpPr>
        <p:spPr bwMode="auto">
          <a:xfrm>
            <a:off x="401405" y="5516565"/>
            <a:ext cx="254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hlinkClick r:id="rId5"/>
              </a:rPr>
              <a:t>DEMO SLIDE BOX 78 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22667" y="2345996"/>
            <a:ext cx="165413" cy="96145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722667" y="2335839"/>
            <a:ext cx="3819002" cy="97166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7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4343400"/>
            <a:ext cx="6629400" cy="1143000"/>
          </a:xfrm>
        </p:spPr>
        <p:txBody>
          <a:bodyPr/>
          <a:lstStyle/>
          <a:p>
            <a:pPr eaLnBrk="1" hangingPunct="1">
              <a:buNone/>
              <a:tabLst>
                <a:tab pos="2286000" algn="l"/>
              </a:tabLst>
            </a:pPr>
            <a:r>
              <a:rPr lang="en-US" altLang="en-US" sz="2400" b="1" u="sng"/>
              <a:t>ORGAN</a:t>
            </a:r>
            <a:r>
              <a:rPr lang="en-US" altLang="en-US" sz="2400" b="1"/>
              <a:t> – </a:t>
            </a:r>
            <a:r>
              <a:rPr lang="en-US" altLang="en-US" sz="2400"/>
              <a:t>Two or more types of tissues;                    larger functional unit</a:t>
            </a:r>
          </a:p>
          <a:p>
            <a:pPr lvl="1" eaLnBrk="1" hangingPunct="1">
              <a:buNone/>
              <a:tabLst>
                <a:tab pos="2286000" algn="l"/>
              </a:tabLst>
            </a:pPr>
            <a:r>
              <a:rPr lang="en-US" altLang="en-US" sz="2400"/>
              <a:t>e.g., skin, kidney, intestine, blood vessels</a:t>
            </a:r>
            <a:endParaRPr lang="en-US" altLang="en-US" sz="2400" b="1" u="sng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951567" y="200820"/>
            <a:ext cx="8276695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	Introduction to HISTOLOGY</a:t>
            </a:r>
          </a:p>
        </p:txBody>
      </p:sp>
      <p:sp>
        <p:nvSpPr>
          <p:cNvPr id="469008" name="Rectangle 16"/>
          <p:cNvSpPr>
            <a:spLocks noChangeArrowheads="1"/>
          </p:cNvSpPr>
          <p:nvPr/>
        </p:nvSpPr>
        <p:spPr bwMode="auto">
          <a:xfrm>
            <a:off x="3048000" y="31242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tabLst>
                <a:tab pos="2286000" algn="l"/>
              </a:tabLst>
              <a:defRPr/>
            </a:pPr>
            <a:r>
              <a:rPr lang="en-US" sz="2400" b="1" u="sng" dirty="0">
                <a:solidFill>
                  <a:srgbClr val="FFFFFF"/>
                </a:solidFill>
              </a:rPr>
              <a:t>TISSUE</a:t>
            </a:r>
            <a:r>
              <a:rPr lang="en-US" sz="2400" b="1" dirty="0">
                <a:solidFill>
                  <a:srgbClr val="FFFFFF"/>
                </a:solidFill>
              </a:rPr>
              <a:t> – </a:t>
            </a:r>
            <a:r>
              <a:rPr lang="en-US" sz="2400" dirty="0">
                <a:solidFill>
                  <a:srgbClr val="FFFFFF"/>
                </a:solidFill>
              </a:rPr>
              <a:t>Groups of cells with same general function and texture (texture = tissue)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tabLst>
                <a:tab pos="22860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e.g., muscle, nerve, connective tissue, epithelium 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tabLst>
                <a:tab pos="2286000" algn="l"/>
              </a:tabLst>
              <a:defRPr/>
            </a:pPr>
            <a:endParaRPr lang="en-US" sz="2400" b="1" u="sng" dirty="0">
              <a:solidFill>
                <a:srgbClr val="FFFFFF"/>
              </a:solidFill>
            </a:endParaRPr>
          </a:p>
        </p:txBody>
      </p:sp>
      <p:sp>
        <p:nvSpPr>
          <p:cNvPr id="469009" name="Rectangle 17"/>
          <p:cNvSpPr>
            <a:spLocks noChangeArrowheads="1"/>
          </p:cNvSpPr>
          <p:nvPr/>
        </p:nvSpPr>
        <p:spPr bwMode="auto">
          <a:xfrm>
            <a:off x="3048000" y="2057400"/>
            <a:ext cx="7467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tabLst>
                <a:tab pos="2286000" algn="l"/>
              </a:tabLst>
              <a:defRPr/>
            </a:pPr>
            <a:r>
              <a:rPr lang="en-US" sz="2400" b="1" u="sng" dirty="0">
                <a:solidFill>
                  <a:srgbClr val="FFFFFF"/>
                </a:solidFill>
              </a:rPr>
              <a:t>CELL</a:t>
            </a:r>
            <a:r>
              <a:rPr lang="en-US" sz="2400" b="1" dirty="0">
                <a:solidFill>
                  <a:srgbClr val="FFFFFF"/>
                </a:solidFill>
              </a:rPr>
              <a:t> – </a:t>
            </a:r>
            <a:r>
              <a:rPr lang="en-US" sz="2400" dirty="0">
                <a:solidFill>
                  <a:srgbClr val="FFFFFF"/>
                </a:solidFill>
              </a:rPr>
              <a:t>Smallest unit of protoplasm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tabLst>
                <a:tab pos="22860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	 Simplest animals consist of a single cell.</a:t>
            </a:r>
            <a:endParaRPr lang="en-US" sz="2400" b="1" u="sng" dirty="0">
              <a:solidFill>
                <a:srgbClr val="A50021"/>
              </a:solidFill>
            </a:endParaRPr>
          </a:p>
        </p:txBody>
      </p:sp>
      <p:sp>
        <p:nvSpPr>
          <p:cNvPr id="469011" name="Rectangle 19"/>
          <p:cNvSpPr>
            <a:spLocks noChangeArrowheads="1"/>
          </p:cNvSpPr>
          <p:nvPr/>
        </p:nvSpPr>
        <p:spPr bwMode="auto">
          <a:xfrm>
            <a:off x="3048000" y="5638800"/>
            <a:ext cx="7620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tabLst>
                <a:tab pos="2286000" algn="l"/>
              </a:tabLst>
              <a:defRPr/>
            </a:pPr>
            <a:r>
              <a:rPr lang="en-US" sz="2400" b="1" u="sng" dirty="0">
                <a:solidFill>
                  <a:srgbClr val="FFFFFF"/>
                </a:solidFill>
              </a:rPr>
              <a:t>ORGAN SYSTEM</a:t>
            </a:r>
            <a:r>
              <a:rPr lang="en-US" sz="2400" b="1" dirty="0">
                <a:solidFill>
                  <a:srgbClr val="FFFFFF"/>
                </a:solidFill>
              </a:rPr>
              <a:t> - </a:t>
            </a:r>
            <a:r>
              <a:rPr lang="en-US" sz="2400" dirty="0">
                <a:solidFill>
                  <a:srgbClr val="FFFFFF"/>
                </a:solidFill>
              </a:rPr>
              <a:t>Several organs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tabLst>
                <a:tab pos="22860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</a:rPr>
              <a:t> e.g., respiratory, digestive, reproductive systems</a:t>
            </a:r>
          </a:p>
        </p:txBody>
      </p:sp>
      <p:pic>
        <p:nvPicPr>
          <p:cNvPr id="8199" name="Picture 20" descr="1-15 bone marrow 63x  5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09738"/>
            <a:ext cx="10668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1" descr="131 demo 1  1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76550"/>
            <a:ext cx="10668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2" descr="267 25 267 1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4129089"/>
            <a:ext cx="10842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3" descr="37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48289"/>
            <a:ext cx="106680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24"/>
          <p:cNvSpPr>
            <a:spLocks noChangeArrowheads="1"/>
          </p:cNvSpPr>
          <p:nvPr/>
        </p:nvSpPr>
        <p:spPr bwMode="auto">
          <a:xfrm>
            <a:off x="1600200" y="1600200"/>
            <a:ext cx="1219200" cy="5043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204" name="Rectangle 25"/>
          <p:cNvSpPr>
            <a:spLocks noChangeArrowheads="1"/>
          </p:cNvSpPr>
          <p:nvPr/>
        </p:nvSpPr>
        <p:spPr bwMode="auto">
          <a:xfrm>
            <a:off x="1828800" y="2551113"/>
            <a:ext cx="78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CELL</a:t>
            </a:r>
          </a:p>
        </p:txBody>
      </p:sp>
      <p:sp>
        <p:nvSpPr>
          <p:cNvPr id="8205" name="Rectangle 26"/>
          <p:cNvSpPr>
            <a:spLocks noChangeArrowheads="1"/>
          </p:cNvSpPr>
          <p:nvPr/>
        </p:nvSpPr>
        <p:spPr bwMode="auto">
          <a:xfrm>
            <a:off x="1676400" y="3740151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TISSUE</a:t>
            </a:r>
          </a:p>
        </p:txBody>
      </p:sp>
      <p:sp>
        <p:nvSpPr>
          <p:cNvPr id="8206" name="Rectangle 27"/>
          <p:cNvSpPr>
            <a:spLocks noChangeArrowheads="1"/>
          </p:cNvSpPr>
          <p:nvPr/>
        </p:nvSpPr>
        <p:spPr bwMode="auto">
          <a:xfrm>
            <a:off x="1676400" y="4945063"/>
            <a:ext cx="103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ORGAN</a:t>
            </a:r>
          </a:p>
        </p:txBody>
      </p:sp>
      <p:sp>
        <p:nvSpPr>
          <p:cNvPr id="8207" name="Rectangle 28"/>
          <p:cNvSpPr>
            <a:spLocks noChangeArrowheads="1"/>
          </p:cNvSpPr>
          <p:nvPr/>
        </p:nvSpPr>
        <p:spPr bwMode="auto">
          <a:xfrm>
            <a:off x="1600200" y="6338888"/>
            <a:ext cx="118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 SYSTEM</a:t>
            </a:r>
          </a:p>
        </p:txBody>
      </p:sp>
      <p:sp>
        <p:nvSpPr>
          <p:cNvPr id="8208" name="Rectangle 15"/>
          <p:cNvSpPr>
            <a:spLocks noChangeArrowheads="1"/>
          </p:cNvSpPr>
          <p:nvPr/>
        </p:nvSpPr>
        <p:spPr bwMode="auto">
          <a:xfrm>
            <a:off x="3048000" y="1447801"/>
            <a:ext cx="69342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altLang="en-US" b="1" u="sng">
                <a:solidFill>
                  <a:srgbClr val="FFFFFF"/>
                </a:solidFill>
              </a:rPr>
              <a:t>PROTOPLASM</a:t>
            </a:r>
            <a:r>
              <a:rPr lang="en-US" altLang="en-US" b="1">
                <a:solidFill>
                  <a:srgbClr val="FFFFFF"/>
                </a:solidFill>
              </a:rPr>
              <a:t> – Living Substance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1608" t="20949" r="75638" b="1505"/>
          <a:stretch/>
        </p:blipFill>
        <p:spPr>
          <a:xfrm>
            <a:off x="969434" y="0"/>
            <a:ext cx="1964266" cy="67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3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9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9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9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9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8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8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433513"/>
            <a:ext cx="6038850" cy="4953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b="1" dirty="0"/>
              <a:t>	 </a:t>
            </a:r>
            <a:r>
              <a:rPr lang="en-US" b="1" u="sng" dirty="0" smtClean="0"/>
              <a:t>Distribution</a:t>
            </a:r>
            <a:r>
              <a:rPr lang="en-US" sz="2800" b="1" dirty="0"/>
              <a:t>: 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b="1" dirty="0"/>
              <a:t>Comprise the</a:t>
            </a:r>
            <a:r>
              <a:rPr lang="en-US" b="1" dirty="0">
                <a:solidFill>
                  <a:srgbClr val="FFC000"/>
                </a:solidFill>
              </a:rPr>
              <a:t> central nervous system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b="1" dirty="0"/>
              <a:t>Individual </a:t>
            </a:r>
            <a:r>
              <a:rPr lang="en-US" b="1" dirty="0">
                <a:solidFill>
                  <a:srgbClr val="FFC000"/>
                </a:solidFill>
              </a:rPr>
              <a:t>peripheral nerves </a:t>
            </a:r>
            <a:r>
              <a:rPr lang="en-US" b="1" dirty="0"/>
              <a:t>are found throughout the body  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b="1" dirty="0"/>
              <a:t>Individual neurons and clusters of neurons (called ganglia) are found in most </a:t>
            </a:r>
            <a:r>
              <a:rPr lang="en-US" b="1" dirty="0">
                <a:solidFill>
                  <a:srgbClr val="FFC000"/>
                </a:solidFill>
              </a:rPr>
              <a:t>organs</a:t>
            </a:r>
          </a:p>
          <a:p>
            <a:pPr eaLnBrk="1" hangingPunct="1">
              <a:buFontTx/>
              <a:buNone/>
              <a:defRPr/>
            </a:pPr>
            <a:endParaRPr lang="en-US" sz="2800" b="1" dirty="0"/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4800600" cy="11430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Nervous Tissue</a:t>
            </a:r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22182" r="8418" b="545"/>
          <a:stretch>
            <a:fillRect/>
          </a:stretch>
        </p:blipFill>
        <p:spPr>
          <a:xfrm>
            <a:off x="6629400" y="-317603"/>
            <a:ext cx="4933950" cy="7156555"/>
          </a:xfrm>
          <a:noFill/>
        </p:spPr>
      </p:pic>
    </p:spTree>
    <p:extLst>
      <p:ext uri="{BB962C8B-B14F-4D97-AF65-F5344CB8AC3E}">
        <p14:creationId xmlns:p14="http://schemas.microsoft.com/office/powerpoint/2010/main" val="32254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7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9" name="Picture 2" descr="C:\Documents and Settings\Ljohnson\My Documents\transfer docNew Folder (2)\HISTOLOGY Lectures\body works\1Z0V7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0"/>
            <a:ext cx="4932362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C:\Documents and Settings\Ljohnson\My Documents\transfer docNew Folder (2)\HISTOLOGY Lectures\body works\1Z0V7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98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981200" y="2682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Gunther von Hagens’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Body Worlds</a:t>
            </a:r>
          </a:p>
        </p:txBody>
      </p:sp>
      <p:pic>
        <p:nvPicPr>
          <p:cNvPr id="36872" name="Picture 2" descr="C:\Documents and Settings\Ljohnson\My Documents\transfer docNew Folder (2)\HISTOLOGY Lectures\body wolds\1Z0V71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201"/>
          <a:stretch>
            <a:fillRect/>
          </a:stretch>
        </p:blipFill>
        <p:spPr bwMode="auto">
          <a:xfrm>
            <a:off x="3505200" y="6127750"/>
            <a:ext cx="3048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2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-283368" y="0"/>
            <a:ext cx="8229600" cy="1143000"/>
          </a:xfrm>
          <a:noFill/>
        </p:spPr>
        <p:txBody>
          <a:bodyPr/>
          <a:lstStyle/>
          <a:p>
            <a:pPr marL="838200" indent="-838200" eaLnBrk="1" hangingPunct="1"/>
            <a:r>
              <a:rPr lang="en-US" altLang="en-US" sz="4000" b="1" dirty="0"/>
              <a:t>Blood </a:t>
            </a:r>
            <a:r>
              <a:rPr lang="en-US" altLang="en-US" sz="4000" b="1" dirty="0" smtClean="0"/>
              <a:t>cells -functions</a:t>
            </a:r>
            <a:r>
              <a:rPr lang="en-US" altLang="en-US" sz="4000" b="1" dirty="0"/>
              <a:t/>
            </a:r>
            <a:br>
              <a:rPr lang="en-US" altLang="en-US" sz="4000" b="1" dirty="0"/>
            </a:br>
            <a:r>
              <a:rPr lang="en-US" altLang="en-US" sz="3200" b="1" dirty="0"/>
              <a:t>(classified as connective tissue)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6682" y="1371600"/>
            <a:ext cx="7286273" cy="5334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smtClean="0"/>
              <a:t>    </a:t>
            </a:r>
            <a:r>
              <a:rPr lang="en-US" altLang="en-US" b="1" u="sng" dirty="0" smtClean="0"/>
              <a:t>Functions</a:t>
            </a:r>
            <a:r>
              <a:rPr lang="en-US" altLang="en-US" b="1" dirty="0" smtClean="0"/>
              <a:t>:</a:t>
            </a:r>
            <a:endParaRPr lang="en-US" altLang="en-US" sz="2400" b="1" dirty="0"/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b="1" dirty="0">
                <a:solidFill>
                  <a:srgbClr val="FFC000"/>
                </a:solidFill>
              </a:rPr>
              <a:t>Red cells </a:t>
            </a:r>
            <a:r>
              <a:rPr lang="en-US" altLang="en-US" sz="2600" b="1" dirty="0"/>
              <a:t>– carry oxygen to the tissues and CO</a:t>
            </a:r>
            <a:r>
              <a:rPr lang="en-US" altLang="en-US" sz="2600" b="1" baseline="-25000" dirty="0"/>
              <a:t>2</a:t>
            </a:r>
            <a:r>
              <a:rPr lang="en-US" altLang="en-US" sz="2600" b="1" dirty="0"/>
              <a:t> from tissues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b="1" dirty="0">
                <a:solidFill>
                  <a:srgbClr val="FFC000"/>
                </a:solidFill>
              </a:rPr>
              <a:t>White cells </a:t>
            </a:r>
            <a:r>
              <a:rPr lang="en-US" altLang="en-US" sz="2600" b="1" dirty="0"/>
              <a:t>– transient inhabitants of the blood which are manufactured in bone marrow and pass through the blood to connective tissue where they participate in defense against biological and chemical invaders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b="1" dirty="0">
                <a:solidFill>
                  <a:srgbClr val="FFC000"/>
                </a:solidFill>
              </a:rPr>
              <a:t>Platelets</a:t>
            </a:r>
            <a:r>
              <a:rPr lang="en-US" altLang="en-US" sz="2600" b="1" dirty="0"/>
              <a:t> – blood clotting</a:t>
            </a:r>
          </a:p>
        </p:txBody>
      </p:sp>
      <p:pic>
        <p:nvPicPr>
          <p:cNvPr id="37892" name="Picture 5" descr="201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6" y="1828800"/>
            <a:ext cx="33432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t="2745" r="2" b="53"/>
          <a:stretch>
            <a:fillRect/>
          </a:stretch>
        </p:blipFill>
        <p:spPr bwMode="auto">
          <a:xfrm>
            <a:off x="7607742" y="0"/>
            <a:ext cx="4584258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1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574800"/>
            <a:ext cx="8042277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u="sng" dirty="0" smtClean="0"/>
              <a:t>Distinguishing features and histological identification</a:t>
            </a:r>
            <a:r>
              <a:rPr lang="en-US" altLang="en-US" b="1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dirty="0">
                <a:solidFill>
                  <a:srgbClr val="FFC000"/>
                </a:solidFill>
              </a:rPr>
              <a:t>red cells </a:t>
            </a:r>
            <a:r>
              <a:rPr lang="en-US" altLang="en-US" sz="2600" b="1" dirty="0"/>
              <a:t>– biconcave discs containing 	hemoglobin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dirty="0">
                <a:solidFill>
                  <a:srgbClr val="FFC000"/>
                </a:solidFill>
              </a:rPr>
              <a:t>white cells </a:t>
            </a:r>
            <a:r>
              <a:rPr lang="en-US" altLang="en-US" sz="2600" b="1" dirty="0"/>
              <a:t>– granulocytes have one of 	three different types of granules and 	lobed nuclei; lymphocytes and 	monocytes have few granules and 	round or indented nuclei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dirty="0">
                <a:solidFill>
                  <a:srgbClr val="FFC000"/>
                </a:solidFill>
              </a:rPr>
              <a:t>platelets</a:t>
            </a:r>
            <a:r>
              <a:rPr lang="en-US" altLang="en-US" sz="2600" b="1" dirty="0"/>
              <a:t> – </a:t>
            </a:r>
            <a:r>
              <a:rPr lang="en-US" altLang="en-US" sz="2600" b="1" dirty="0" err="1"/>
              <a:t>anucleate</a:t>
            </a:r>
            <a:r>
              <a:rPr lang="en-US" altLang="en-US" sz="2600" b="1" dirty="0"/>
              <a:t> cell fragments 	produced by megakaryocytes in the 	bone marrow</a:t>
            </a:r>
          </a:p>
        </p:txBody>
      </p:sp>
      <p:pic>
        <p:nvPicPr>
          <p:cNvPr id="38915" name="Picture 5" descr="201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1" y="1879600"/>
            <a:ext cx="3343275" cy="5105400"/>
          </a:xfrm>
          <a:noFill/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-108585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838200" indent="-838200" eaLnBrk="1" hangingPunct="1">
              <a:defRPr/>
            </a:pPr>
            <a:r>
              <a:rPr lang="en-US" sz="4000" b="1" kern="0" dirty="0">
                <a:solidFill>
                  <a:srgbClr val="FFFFFF"/>
                </a:solidFill>
              </a:rPr>
              <a:t>Blood cells</a:t>
            </a:r>
            <a:br>
              <a:rPr lang="en-US" sz="4000" b="1" kern="0" dirty="0">
                <a:solidFill>
                  <a:srgbClr val="FFFFFF"/>
                </a:solidFill>
              </a:rPr>
            </a:br>
            <a:r>
              <a:rPr lang="en-US" sz="3200" b="1" kern="0" dirty="0">
                <a:solidFill>
                  <a:srgbClr val="FFFFFF"/>
                </a:solidFill>
              </a:rPr>
              <a:t>(classified as connective tissue)</a:t>
            </a:r>
          </a:p>
        </p:txBody>
      </p:sp>
      <p:pic>
        <p:nvPicPr>
          <p:cNvPr id="3891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1" b="2798"/>
          <a:stretch>
            <a:fillRect/>
          </a:stretch>
        </p:blipFill>
        <p:spPr bwMode="auto">
          <a:xfrm>
            <a:off x="8439150" y="1549400"/>
            <a:ext cx="38481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t="2745" r="2" b="53"/>
          <a:stretch>
            <a:fillRect/>
          </a:stretch>
        </p:blipFill>
        <p:spPr bwMode="auto">
          <a:xfrm>
            <a:off x="8439150" y="1117600"/>
            <a:ext cx="38481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5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Ljohnson\My Documents\transfer docNew Folder (2)\HISTOLOGY Lectures\Dog slices for PowerPoint\_DSF7892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318" y="-390525"/>
            <a:ext cx="11612563" cy="7775575"/>
          </a:xfrm>
          <a:noFill/>
        </p:spPr>
      </p:pic>
      <p:sp>
        <p:nvSpPr>
          <p:cNvPr id="47107" name="Rectangle 7"/>
          <p:cNvSpPr>
            <a:spLocks noChangeArrowheads="1"/>
          </p:cNvSpPr>
          <p:nvPr/>
        </p:nvSpPr>
        <p:spPr bwMode="auto">
          <a:xfrm>
            <a:off x="2286000" y="8572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EPITHELIUM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CONNECTIVE TISSUE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MUSCULAR TISSUE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NERVOUS  TISSUE</a:t>
            </a: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2146300" y="452438"/>
            <a:ext cx="593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Where are these basic tissues located?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3733800" y="2057400"/>
            <a:ext cx="1066800" cy="4572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 flipV="1">
            <a:off x="3733800" y="2514600"/>
            <a:ext cx="1524000" cy="762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3733800" y="2514600"/>
            <a:ext cx="1066800" cy="1905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3733800" y="2514600"/>
            <a:ext cx="2209800" cy="762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3" name="Rectangle 13"/>
          <p:cNvSpPr>
            <a:spLocks noChangeArrowheads="1"/>
          </p:cNvSpPr>
          <p:nvPr/>
        </p:nvSpPr>
        <p:spPr bwMode="auto">
          <a:xfrm>
            <a:off x="1524001" y="2362201"/>
            <a:ext cx="1755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Epithelium</a:t>
            </a:r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Ljohnson\My Documents\transfer docNew Folder (2)\HISTOLOGY Lectures\Dog slices for PowerPoint\_DSF7892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288" y="-307975"/>
            <a:ext cx="11612563" cy="7775575"/>
          </a:xfrm>
          <a:noFill/>
        </p:spPr>
      </p:pic>
      <p:sp>
        <p:nvSpPr>
          <p:cNvPr id="48131" name="Rectangle 7"/>
          <p:cNvSpPr>
            <a:spLocks noChangeArrowheads="1"/>
          </p:cNvSpPr>
          <p:nvPr/>
        </p:nvSpPr>
        <p:spPr bwMode="auto">
          <a:xfrm>
            <a:off x="2286000" y="8572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EPITHELIUM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CONNECTIVE TISSUE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MUSCULAR TISSUE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NERVOUS  TISSUE</a:t>
            </a:r>
          </a:p>
        </p:txBody>
      </p:sp>
      <p:sp>
        <p:nvSpPr>
          <p:cNvPr id="48132" name="TextBox 8"/>
          <p:cNvSpPr txBox="1">
            <a:spLocks noChangeArrowheads="1"/>
          </p:cNvSpPr>
          <p:nvPr/>
        </p:nvSpPr>
        <p:spPr bwMode="auto">
          <a:xfrm>
            <a:off x="2146300" y="452438"/>
            <a:ext cx="593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Where are these basic tissues located?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3886200" y="1752600"/>
            <a:ext cx="1524000" cy="762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 flipV="1">
            <a:off x="3886200" y="2514600"/>
            <a:ext cx="838200" cy="228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3886200" y="2514600"/>
            <a:ext cx="4114800" cy="25908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3276600" y="2590800"/>
            <a:ext cx="609600" cy="25908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137" name="Rectangle 13"/>
          <p:cNvSpPr>
            <a:spLocks noChangeArrowheads="1"/>
          </p:cNvSpPr>
          <p:nvPr/>
        </p:nvSpPr>
        <p:spPr bwMode="auto">
          <a:xfrm>
            <a:off x="1524000" y="2133601"/>
            <a:ext cx="2287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Connective tissue</a:t>
            </a:r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Ljohnson\My Documents\transfer docNew Folder (2)\HISTOLOGY Lectures\Dog slices for PowerPoint\_DSF7892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288" y="-307975"/>
            <a:ext cx="11612563" cy="7775575"/>
          </a:xfrm>
          <a:noFill/>
        </p:spPr>
      </p:pic>
      <p:sp>
        <p:nvSpPr>
          <p:cNvPr id="49155" name="Rectangle 7"/>
          <p:cNvSpPr>
            <a:spLocks noChangeArrowheads="1"/>
          </p:cNvSpPr>
          <p:nvPr/>
        </p:nvSpPr>
        <p:spPr bwMode="auto">
          <a:xfrm>
            <a:off x="2286000" y="8572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EPITHELIUM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CONNECTIVE TISSUE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MUSCULAR TISSUE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NERVOUS  TISSUE</a:t>
            </a:r>
          </a:p>
        </p:txBody>
      </p:sp>
      <p:sp>
        <p:nvSpPr>
          <p:cNvPr id="49156" name="TextBox 8"/>
          <p:cNvSpPr txBox="1">
            <a:spLocks noChangeArrowheads="1"/>
          </p:cNvSpPr>
          <p:nvPr/>
        </p:nvSpPr>
        <p:spPr bwMode="auto">
          <a:xfrm>
            <a:off x="2146300" y="452438"/>
            <a:ext cx="593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Where are these basic tissues located?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3581400" y="1752600"/>
            <a:ext cx="2743200" cy="8382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 flipV="1">
            <a:off x="3581400" y="2590800"/>
            <a:ext cx="1524000" cy="381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3581400" y="2590800"/>
            <a:ext cx="1371600" cy="20574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3581400" y="2590800"/>
            <a:ext cx="4267200" cy="3276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161" name="Rectangle 13"/>
          <p:cNvSpPr>
            <a:spLocks noChangeArrowheads="1"/>
          </p:cNvSpPr>
          <p:nvPr/>
        </p:nvSpPr>
        <p:spPr bwMode="auto">
          <a:xfrm>
            <a:off x="1524000" y="2209801"/>
            <a:ext cx="1620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Muscular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tissue</a:t>
            </a:r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Ljohnson\My Documents\transfer docNew Folder (2)\HISTOLOGY Lectures\Dog slices for PowerPoint\_DSF7892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288" y="-307975"/>
            <a:ext cx="11612563" cy="7775575"/>
          </a:xfrm>
          <a:noFill/>
        </p:spPr>
      </p:pic>
      <p:sp>
        <p:nvSpPr>
          <p:cNvPr id="50179" name="Rectangle 7"/>
          <p:cNvSpPr>
            <a:spLocks noChangeArrowheads="1"/>
          </p:cNvSpPr>
          <p:nvPr/>
        </p:nvSpPr>
        <p:spPr bwMode="auto">
          <a:xfrm>
            <a:off x="2286000" y="8572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EPITHELIUM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CONNECTIVE TISSUE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MUSCULAR TISSUE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  NERVOUS  TISSUE</a:t>
            </a:r>
          </a:p>
        </p:txBody>
      </p:sp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2146300" y="452438"/>
            <a:ext cx="593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Where are these basic tissues located?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 flipV="1">
            <a:off x="3886200" y="2667000"/>
            <a:ext cx="3352800" cy="5334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 flipV="1">
            <a:off x="3886200" y="2667000"/>
            <a:ext cx="2286000" cy="990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3886200" y="2514600"/>
            <a:ext cx="1676400" cy="1524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3886200" y="2667000"/>
            <a:ext cx="838200" cy="1905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5" name="Rectangle 13"/>
          <p:cNvSpPr>
            <a:spLocks noChangeArrowheads="1"/>
          </p:cNvSpPr>
          <p:nvPr/>
        </p:nvSpPr>
        <p:spPr bwMode="auto">
          <a:xfrm>
            <a:off x="1981201" y="2133601"/>
            <a:ext cx="178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NERVOUS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 TISSUE</a:t>
            </a:r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4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8229600" cy="1143000"/>
          </a:xfrm>
        </p:spPr>
        <p:txBody>
          <a:bodyPr/>
          <a:lstStyle/>
          <a:p>
            <a:r>
              <a:rPr lang="en-US" altLang="en-US" smtClean="0"/>
              <a:t>	Fundic stomach (H&amp;E)			</a:t>
            </a:r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" b="-21"/>
          <a:stretch>
            <a:fillRect/>
          </a:stretch>
        </p:blipFill>
        <p:spPr>
          <a:xfrm>
            <a:off x="1524000" y="1295400"/>
            <a:ext cx="9144000" cy="5562600"/>
          </a:xfrm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524001" y="-84138"/>
            <a:ext cx="1127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145</a:t>
            </a:r>
          </a:p>
        </p:txBody>
      </p:sp>
    </p:spTree>
    <p:extLst>
      <p:ext uri="{BB962C8B-B14F-4D97-AF65-F5344CB8AC3E}">
        <p14:creationId xmlns:p14="http://schemas.microsoft.com/office/powerpoint/2010/main" val="243220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8915400" cy="1143000"/>
          </a:xfrm>
        </p:spPr>
        <p:txBody>
          <a:bodyPr/>
          <a:lstStyle/>
          <a:p>
            <a:r>
              <a:rPr lang="en-US" altLang="en-US" sz="4000"/>
              <a:t>	Fundic stomach, monkey (PAS)			</a:t>
            </a:r>
            <a:br>
              <a:rPr lang="en-US" altLang="en-US" sz="4000"/>
            </a:br>
            <a:endParaRPr lang="en-US" altLang="en-US" sz="4000"/>
          </a:p>
        </p:txBody>
      </p:sp>
      <p:pic>
        <p:nvPicPr>
          <p:cNvPr id="634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61"/>
          <a:stretch>
            <a:fillRect/>
          </a:stretch>
        </p:blipFill>
        <p:spPr>
          <a:xfrm>
            <a:off x="1524000" y="990600"/>
            <a:ext cx="9144000" cy="5873750"/>
          </a:xfrm>
          <a:noFill/>
        </p:spPr>
      </p:pic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1524001" y="-84138"/>
            <a:ext cx="1127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243</a:t>
            </a:r>
          </a:p>
        </p:txBody>
      </p:sp>
    </p:spTree>
    <p:extLst>
      <p:ext uri="{BB962C8B-B14F-4D97-AF65-F5344CB8AC3E}">
        <p14:creationId xmlns:p14="http://schemas.microsoft.com/office/powerpoint/2010/main" val="174671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20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" b="-2"/>
          <a:stretch>
            <a:fillRect/>
          </a:stretch>
        </p:blipFill>
        <p:spPr bwMode="auto">
          <a:xfrm>
            <a:off x="6248400" y="0"/>
            <a:ext cx="6781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201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999038" cy="6858000"/>
          </a:xfrm>
          <a:noFill/>
        </p:spPr>
      </p:pic>
      <p:pic>
        <p:nvPicPr>
          <p:cNvPr id="9220" name="Picture 4" descr="C:\Documents and Settings\Ljohnson\My Documents\transfer docNew Folder (2)\HISTOLOGY Lectures\Dog slices for PowerPoint\_DSF79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" r="58" b="5"/>
          <a:stretch>
            <a:fillRect/>
          </a:stretch>
        </p:blipFill>
        <p:spPr bwMode="auto">
          <a:xfrm>
            <a:off x="6477000" y="3733801"/>
            <a:ext cx="30813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1"/>
          <p:cNvSpPr txBox="1">
            <a:spLocks noChangeArrowheads="1"/>
          </p:cNvSpPr>
          <p:nvPr/>
        </p:nvSpPr>
        <p:spPr bwMode="auto">
          <a:xfrm>
            <a:off x="2667000" y="3581401"/>
            <a:ext cx="954088" cy="646113"/>
          </a:xfrm>
          <a:prstGeom prst="rect">
            <a:avLst/>
          </a:prstGeom>
          <a:solidFill>
            <a:schemeClr val="bg2">
              <a:lumMod val="20000"/>
              <a:lumOff val="80000"/>
              <a:alpha val="83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cell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462963" y="57151"/>
            <a:ext cx="1517650" cy="646113"/>
          </a:xfrm>
          <a:prstGeom prst="rect">
            <a:avLst/>
          </a:prstGeom>
          <a:solidFill>
            <a:schemeClr val="bg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tissue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67488" y="6211888"/>
            <a:ext cx="3186112" cy="646112"/>
          </a:xfrm>
          <a:prstGeom prst="rect">
            <a:avLst/>
          </a:prstGeom>
          <a:solidFill>
            <a:schemeClr val="bg2">
              <a:lumMod val="20000"/>
              <a:lumOff val="80000"/>
              <a:alpha val="81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organ system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770813" y="3122613"/>
            <a:ext cx="1466850" cy="646112"/>
          </a:xfrm>
          <a:prstGeom prst="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organ</a:t>
            </a:r>
          </a:p>
        </p:txBody>
      </p:sp>
    </p:spTree>
    <p:extLst>
      <p:ext uri="{BB962C8B-B14F-4D97-AF65-F5344CB8AC3E}">
        <p14:creationId xmlns:p14="http://schemas.microsoft.com/office/powerpoint/2010/main" val="18041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8229600" cy="1143000"/>
          </a:xfrm>
        </p:spPr>
        <p:txBody>
          <a:bodyPr/>
          <a:lstStyle/>
          <a:p>
            <a:r>
              <a:rPr lang="en-US" altLang="en-US" sz="3200"/>
              <a:t>Surface mucus cells of Fundic stomach, rabbit (toluidine blue)</a:t>
            </a:r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" b="-66"/>
          <a:stretch>
            <a:fillRect/>
          </a:stretch>
        </p:blipFill>
        <p:spPr>
          <a:xfrm>
            <a:off x="1524000" y="1295400"/>
            <a:ext cx="9144000" cy="5715000"/>
          </a:xfrm>
          <a:noFill/>
        </p:spPr>
      </p:pic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1524001" y="-84138"/>
            <a:ext cx="1127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244</a:t>
            </a:r>
          </a:p>
        </p:txBody>
      </p:sp>
    </p:spTree>
    <p:extLst>
      <p:ext uri="{BB962C8B-B14F-4D97-AF65-F5344CB8AC3E}">
        <p14:creationId xmlns:p14="http://schemas.microsoft.com/office/powerpoint/2010/main" val="9349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019175"/>
            <a:ext cx="11944350" cy="6905625"/>
          </a:xfrm>
        </p:spPr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r>
              <a:rPr lang="en-US" sz="4000" dirty="0"/>
              <a:t>Bruce </a:t>
            </a:r>
            <a:r>
              <a:rPr lang="en-US" sz="4000" dirty="0" err="1"/>
              <a:t>Alberts</a:t>
            </a:r>
            <a:r>
              <a:rPr lang="en-US" sz="4000" dirty="0"/>
              <a:t>, et al.  1983.  Molecular Biology of the Cell.  Garland Publishing, Inc., New York, NY.</a:t>
            </a:r>
          </a:p>
          <a:p>
            <a:r>
              <a:rPr lang="en-US" sz="4000" dirty="0"/>
              <a:t>Bruce </a:t>
            </a:r>
            <a:r>
              <a:rPr lang="en-US" sz="4000" dirty="0" err="1"/>
              <a:t>Alberts</a:t>
            </a:r>
            <a:r>
              <a:rPr lang="en-US" sz="4000" dirty="0"/>
              <a:t>, et al.  1994.  Molecular Biology of the Cell.  Garland Publishing, Inc.,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William J. Banks, 1981.  Applied Veterinary Histology.  Williams and Wilkins, Los Angeles, CA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Hans Elias, et al.  1978.  Histology and Human Microanatomy.  John Wiley and Sons,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Don W. Fawcett.  1986.  Bloom and Fawcett.  A textbook of histology.  W. B. Saunders Company, Philadelphia, PA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Don W. Fawcett.  1994.  Bloom and Fawcett.  A textbook of histology.  Chapman and Hall,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Arthur W. Ham and David H. Cormack.  1979.  Histology.  J. S. Lippincott Company, Philadelphia, PA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Luis C. </a:t>
            </a:r>
            <a:r>
              <a:rPr lang="en-US" sz="4000" dirty="0" err="1"/>
              <a:t>Junqueira</a:t>
            </a:r>
            <a:r>
              <a:rPr lang="en-US" sz="4000" dirty="0"/>
              <a:t>, et al.  1983.  Basic Histology.  Lange Medical Publications, Los Altos, CA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L. Carlos </a:t>
            </a:r>
            <a:r>
              <a:rPr lang="en-US" sz="4000" dirty="0" err="1"/>
              <a:t>Junqueira</a:t>
            </a:r>
            <a:r>
              <a:rPr lang="en-US" sz="4000" dirty="0"/>
              <a:t>, et al.  1995.  Basic Histology.  Appleton and Lange, Norwalk, CT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L.L. Langley, et al.  1974.  Dynamic Anatomy and Physiology.  McGraw-Hill Book Company,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W.W. Tuttle and Byron A. </a:t>
            </a:r>
            <a:r>
              <a:rPr lang="en-US" sz="4000" dirty="0" err="1"/>
              <a:t>Schottelius</a:t>
            </a:r>
            <a:r>
              <a:rPr lang="en-US" sz="4000" dirty="0"/>
              <a:t>.  1969.  Textbook of Physiology.  The C. V. Mosby Company, St. Louis, MO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Leon Weiss.  1977.   Histology Cell and Tissue Biology.  Elsevier Biomedical, New York, NY.</a:t>
            </a:r>
          </a:p>
          <a:p>
            <a:r>
              <a:rPr lang="en-US" sz="4000" dirty="0"/>
              <a:t>Leon Weiss and Roy O. </a:t>
            </a:r>
            <a:r>
              <a:rPr lang="en-US" sz="4000" dirty="0" err="1"/>
              <a:t>Greep</a:t>
            </a:r>
            <a:r>
              <a:rPr lang="en-US" sz="4000" dirty="0"/>
              <a:t>.  1977.  Histology.  McGraw-Hill Book Company,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Nature (http://www.nature.com), Vol. 414:88,2001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A.L. </a:t>
            </a:r>
            <a:r>
              <a:rPr lang="en-US" sz="4000" dirty="0" err="1"/>
              <a:t>Mescher</a:t>
            </a:r>
            <a:r>
              <a:rPr lang="en-US" sz="4000" dirty="0"/>
              <a:t>  2013   </a:t>
            </a:r>
            <a:r>
              <a:rPr lang="en-US" sz="4000" dirty="0" err="1"/>
              <a:t>Junqueira’s</a:t>
            </a:r>
            <a:r>
              <a:rPr lang="en-US" sz="4000" dirty="0"/>
              <a:t> Basis Histology text and atlas, 13</a:t>
            </a:r>
            <a:r>
              <a:rPr lang="en-US" sz="4000" baseline="30000" dirty="0"/>
              <a:t>th</a:t>
            </a:r>
            <a:r>
              <a:rPr lang="en-US" sz="4000" dirty="0"/>
              <a:t> ed. </a:t>
            </a:r>
            <a:r>
              <a:rPr lang="en-US" sz="4000" dirty="0" smtClean="0"/>
              <a:t>McGraw</a:t>
            </a:r>
          </a:p>
          <a:p>
            <a:r>
              <a:rPr lang="en-US" sz="4000" dirty="0" smtClean="0"/>
              <a:t>Internet images and videos on biological presentations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54050" y="188178"/>
            <a:ext cx="11131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Many illustrations in these VIBS Histology YouTube videos were modified from the following books and sources:  Many thanks to original sources! </a:t>
            </a:r>
          </a:p>
        </p:txBody>
      </p:sp>
    </p:spTree>
    <p:extLst>
      <p:ext uri="{BB962C8B-B14F-4D97-AF65-F5344CB8AC3E}">
        <p14:creationId xmlns:p14="http://schemas.microsoft.com/office/powerpoint/2010/main" val="23347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3"/>
          <p:cNvSpPr>
            <a:spLocks noGrp="1"/>
          </p:cNvSpPr>
          <p:nvPr>
            <p:ph/>
          </p:nvPr>
        </p:nvSpPr>
        <p:spPr>
          <a:xfrm>
            <a:off x="4800600" y="139700"/>
            <a:ext cx="5715000" cy="6019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/>
              <a:t>In the 1660s, Robert Hooke looked through a primitive microscope at a thinly cut piece of cork. He saw a series of walled boxes that reminded him of the tiny rooms, or </a:t>
            </a:r>
            <a:r>
              <a:rPr lang="en-US" altLang="en-US" sz="2800" i="1"/>
              <a:t>cellula</a:t>
            </a:r>
            <a:r>
              <a:rPr lang="en-US" altLang="en-US" sz="2800"/>
              <a:t>, occupied by monks, and he coined the word "</a:t>
            </a:r>
            <a:r>
              <a:rPr lang="en-US" altLang="en-US" sz="2800" b="1"/>
              <a:t>cell</a:t>
            </a:r>
            <a:r>
              <a:rPr lang="en-US" altLang="en-US" sz="2800"/>
              <a:t>.“ 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" b="-85"/>
          <a:stretch>
            <a:fillRect/>
          </a:stretch>
        </p:blipFill>
        <p:spPr bwMode="auto">
          <a:xfrm>
            <a:off x="6477000" y="3429001"/>
            <a:ext cx="41910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5057776" y="3135314"/>
            <a:ext cx="16478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FFC000"/>
                </a:solidFill>
              </a:rPr>
              <a:t>Cells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FFC000"/>
                </a:solidFill>
              </a:rPr>
              <a:t>in a </a:t>
            </a:r>
            <a:r>
              <a:rPr lang="en-US" altLang="en-US" sz="3600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  <a:endParaRPr lang="en-US" altLang="en-US" sz="3600" dirty="0">
              <a:solidFill>
                <a:srgbClr val="FFC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FFC000"/>
                </a:solidFill>
              </a:rPr>
              <a:t>plant</a:t>
            </a: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5715000" y="120650"/>
            <a:ext cx="495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r="-27" b="49985"/>
          <a:stretch>
            <a:fillRect/>
          </a:stretch>
        </p:blipFill>
        <p:spPr bwMode="auto">
          <a:xfrm>
            <a:off x="1668464" y="46038"/>
            <a:ext cx="305593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1668464" y="4889500"/>
            <a:ext cx="48085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Although animal cells do not have cell walls like plants, cells are the “building blocks of life” of both.</a:t>
            </a: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527300"/>
            <a:ext cx="33448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9" name="Rectangle 1"/>
          <p:cNvSpPr>
            <a:spLocks noChangeArrowheads="1"/>
          </p:cNvSpPr>
          <p:nvPr/>
        </p:nvSpPr>
        <p:spPr bwMode="auto">
          <a:xfrm>
            <a:off x="1771650" y="193675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Onion Root Mitosis</a:t>
            </a:r>
          </a:p>
        </p:txBody>
      </p:sp>
    </p:spTree>
    <p:extLst>
      <p:ext uri="{BB962C8B-B14F-4D97-AF65-F5344CB8AC3E}">
        <p14:creationId xmlns:p14="http://schemas.microsoft.com/office/powerpoint/2010/main" val="256242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749" y="0"/>
            <a:ext cx="10708395" cy="6858000"/>
          </a:xfrm>
        </p:spPr>
      </p:pic>
    </p:spTree>
    <p:extLst>
      <p:ext uri="{BB962C8B-B14F-4D97-AF65-F5344CB8AC3E}">
        <p14:creationId xmlns:p14="http://schemas.microsoft.com/office/powerpoint/2010/main" val="33127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31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FOUR BASIC TYPES OF TISSUES IN THE BODY</a:t>
            </a:r>
            <a:r>
              <a:rPr lang="en-US" altLang="en-US" sz="4000" dirty="0"/>
              <a:t> </a:t>
            </a:r>
            <a:br>
              <a:rPr lang="en-US" altLang="en-US" sz="4000" dirty="0"/>
            </a:br>
            <a:r>
              <a:rPr lang="en-US" altLang="en-US" sz="4000" dirty="0"/>
              <a:t>-----------------------------------------------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295400"/>
            <a:ext cx="9144000" cy="5562600"/>
          </a:xfrm>
          <a:noFill/>
        </p:spPr>
        <p:txBody>
          <a:bodyPr/>
          <a:lstStyle/>
          <a:p>
            <a:pPr marL="0" indent="0" eaLnBrk="1" hangingPunct="1">
              <a:buNone/>
            </a:pPr>
            <a:endParaRPr lang="en-US" altLang="en-US" sz="2800" b="1" dirty="0" smtClean="0"/>
          </a:p>
          <a:p>
            <a:pPr eaLnBrk="1" hangingPunct="1">
              <a:buFontTx/>
              <a:buNone/>
            </a:pPr>
            <a:r>
              <a:rPr lang="en-US" altLang="en-US" sz="2800" b="1" dirty="0" smtClean="0"/>
              <a:t> Epithelium</a:t>
            </a:r>
            <a:r>
              <a:rPr lang="en-US" altLang="en-US" sz="2800" b="1" dirty="0"/>
              <a:t>			Connective tissue</a:t>
            </a:r>
          </a:p>
          <a:p>
            <a:pPr eaLnBrk="1" hangingPunct="1"/>
            <a:endParaRPr lang="en-US" altLang="en-US" sz="2800" b="1" dirty="0"/>
          </a:p>
          <a:p>
            <a:pPr eaLnBrk="1" hangingPunct="1"/>
            <a:endParaRPr lang="en-US" altLang="en-US" sz="2800" b="1" dirty="0"/>
          </a:p>
          <a:p>
            <a:pPr eaLnBrk="1" hangingPunct="1">
              <a:buFontTx/>
              <a:buNone/>
            </a:pPr>
            <a:r>
              <a:rPr lang="en-US" altLang="en-US" sz="2800" b="1" dirty="0"/>
              <a:t> </a:t>
            </a:r>
          </a:p>
          <a:p>
            <a:pPr eaLnBrk="1" hangingPunct="1">
              <a:buFontTx/>
              <a:buNone/>
            </a:pPr>
            <a:endParaRPr lang="en-US" altLang="en-US" sz="2800" b="1" dirty="0"/>
          </a:p>
          <a:p>
            <a:pPr eaLnBrk="1" hangingPunct="1">
              <a:buFontTx/>
              <a:buNone/>
            </a:pPr>
            <a:r>
              <a:rPr lang="en-US" altLang="en-US" sz="2800" b="1" dirty="0"/>
              <a:t>Muscular  tissue	           Nervous tissue</a:t>
            </a:r>
          </a:p>
        </p:txBody>
      </p:sp>
      <p:pic>
        <p:nvPicPr>
          <p:cNvPr id="7172" name="Picture 4" descr="201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937" y="2360614"/>
            <a:ext cx="2892051" cy="1849437"/>
          </a:xfrm>
          <a:noFill/>
        </p:spPr>
      </p:pic>
      <p:pic>
        <p:nvPicPr>
          <p:cNvPr id="7173" name="Picture 5" descr="201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4876801"/>
            <a:ext cx="2819400" cy="1852613"/>
          </a:xfrm>
          <a:noFill/>
        </p:spPr>
      </p:pic>
      <p:pic>
        <p:nvPicPr>
          <p:cNvPr id="7174" name="Picture 6" descr="201r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76800"/>
            <a:ext cx="28194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273d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r="2702" b="5641"/>
          <a:stretch>
            <a:fillRect/>
          </a:stretch>
        </p:blipFill>
        <p:spPr bwMode="auto">
          <a:xfrm>
            <a:off x="2438400" y="2360615"/>
            <a:ext cx="2814289" cy="184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6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8778" y="556418"/>
            <a:ext cx="7696200" cy="4678363"/>
          </a:xfrm>
        </p:spPr>
        <p:txBody>
          <a:bodyPr/>
          <a:lstStyle/>
          <a:p>
            <a:pPr marL="0" indent="0" eaLnBrk="1" hangingPunct="1">
              <a:buNone/>
              <a:tabLst>
                <a:tab pos="2286000" algn="l"/>
              </a:tabLst>
              <a:defRPr/>
            </a:pPr>
            <a:r>
              <a:rPr lang="en-US" b="1" u="sng" dirty="0" smtClean="0"/>
              <a:t>Functions</a:t>
            </a:r>
            <a:r>
              <a:rPr lang="en-US" sz="2800" b="1" dirty="0"/>
              <a:t>: </a:t>
            </a:r>
          </a:p>
          <a:p>
            <a:pPr eaLnBrk="1" hangingPunct="1">
              <a:buNone/>
              <a:tabLst>
                <a:tab pos="2286000" algn="l"/>
              </a:tabLst>
              <a:defRPr/>
            </a:pPr>
            <a:r>
              <a:rPr lang="en-US" sz="2800" b="1" dirty="0"/>
              <a:t>   Cover organs, line viscera and blood vessels, secretory cells of glands</a:t>
            </a:r>
          </a:p>
          <a:p>
            <a:pPr eaLnBrk="1" hangingPunct="1">
              <a:tabLst>
                <a:tab pos="2286000" algn="l"/>
              </a:tabLst>
              <a:defRPr/>
            </a:pPr>
            <a:endParaRPr lang="en-US" sz="2800" b="1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812925" y="188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055374" y="-8731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</a:rPr>
              <a:t>Epithelium</a:t>
            </a:r>
          </a:p>
        </p:txBody>
      </p:sp>
      <p:pic>
        <p:nvPicPr>
          <p:cNvPr id="14341" name="Picture 5" descr="331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2"/>
          <a:stretch>
            <a:fillRect/>
          </a:stretch>
        </p:blipFill>
        <p:spPr>
          <a:xfrm>
            <a:off x="2233357" y="2095604"/>
            <a:ext cx="4416834" cy="4585415"/>
          </a:xfrm>
          <a:noFill/>
        </p:spPr>
      </p:pic>
      <p:pic>
        <p:nvPicPr>
          <p:cNvPr id="14342" name="Picture 8" descr="p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06" y="765682"/>
            <a:ext cx="4758813" cy="591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1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44475" y="876299"/>
            <a:ext cx="6918325" cy="5029200"/>
          </a:xfrm>
          <a:noFill/>
        </p:spPr>
        <p:txBody>
          <a:bodyPr/>
          <a:lstStyle/>
          <a:p>
            <a:pPr marL="0" indent="0" eaLnBrk="1" hangingPunct="1">
              <a:spcAft>
                <a:spcPts val="600"/>
              </a:spcAft>
              <a:buNone/>
              <a:tabLst>
                <a:tab pos="2286000" algn="l"/>
              </a:tabLst>
            </a:pPr>
            <a:r>
              <a:rPr lang="en-US" altLang="en-US" b="1" u="sng" dirty="0" smtClean="0"/>
              <a:t>Distinguishing features and distribution</a:t>
            </a:r>
            <a:r>
              <a:rPr lang="en-US" altLang="en-US" b="1" dirty="0" smtClean="0"/>
              <a:t>: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altLang="en-US" sz="2400" b="1" dirty="0"/>
              <a:t>Always sit on </a:t>
            </a:r>
            <a:r>
              <a:rPr lang="en-US" altLang="en-US" sz="2400" b="1" dirty="0">
                <a:solidFill>
                  <a:srgbClr val="FFC000"/>
                </a:solidFill>
              </a:rPr>
              <a:t>a basement membrane</a:t>
            </a:r>
            <a:r>
              <a:rPr lang="en-US" altLang="en-US" sz="2400" b="1" dirty="0"/>
              <a:t>, but come in a variety of configurations: classified on the basis of their shape and of the surface cells and whether one (</a:t>
            </a:r>
            <a:r>
              <a:rPr lang="en-US" altLang="en-US" sz="2400" b="1" dirty="0">
                <a:solidFill>
                  <a:srgbClr val="FFC000"/>
                </a:solidFill>
              </a:rPr>
              <a:t>simple</a:t>
            </a:r>
            <a:r>
              <a:rPr lang="en-US" altLang="en-US" sz="2400" b="1" dirty="0"/>
              <a:t>) or more (</a:t>
            </a:r>
            <a:r>
              <a:rPr lang="en-US" altLang="en-US" sz="2400" b="1" dirty="0">
                <a:solidFill>
                  <a:srgbClr val="FFC000"/>
                </a:solidFill>
              </a:rPr>
              <a:t>stratified</a:t>
            </a:r>
            <a:r>
              <a:rPr lang="en-US" altLang="en-US" sz="2400" b="1" dirty="0"/>
              <a:t>) layers of cells are stacked upon each other. 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altLang="en-US" sz="2400" b="1" dirty="0"/>
              <a:t>These cells are always </a:t>
            </a:r>
            <a:r>
              <a:rPr lang="en-US" altLang="en-US" sz="2400" b="1" dirty="0">
                <a:solidFill>
                  <a:srgbClr val="FFC000"/>
                </a:solidFill>
              </a:rPr>
              <a:t>attached</a:t>
            </a:r>
            <a:r>
              <a:rPr lang="en-US" altLang="en-US" sz="2400" b="1" dirty="0"/>
              <a:t> to their neighbors by desmosomes, tight junctions, and gap </a:t>
            </a:r>
            <a:r>
              <a:rPr lang="en-US" altLang="en-US" sz="2400" b="1" dirty="0">
                <a:solidFill>
                  <a:srgbClr val="FFC000"/>
                </a:solidFill>
              </a:rPr>
              <a:t>junctions</a:t>
            </a:r>
            <a:r>
              <a:rPr lang="en-US" altLang="en-US" sz="2400" b="1" dirty="0"/>
              <a:t>. </a:t>
            </a: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1812925" y="188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5364" name="Text Box 11"/>
          <p:cNvSpPr txBox="1">
            <a:spLocks noChangeArrowheads="1"/>
          </p:cNvSpPr>
          <p:nvPr/>
        </p:nvSpPr>
        <p:spPr bwMode="auto">
          <a:xfrm>
            <a:off x="1600200" y="-7938"/>
            <a:ext cx="55626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FFFFFF"/>
                </a:solidFill>
              </a:rPr>
              <a:t>Epithelium</a:t>
            </a:r>
          </a:p>
        </p:txBody>
      </p:sp>
      <p:pic>
        <p:nvPicPr>
          <p:cNvPr id="15365" name="Picture 15" descr="201j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200" y="2759070"/>
            <a:ext cx="4305300" cy="4098930"/>
          </a:xfrm>
          <a:noFill/>
        </p:spPr>
      </p:pic>
      <p:pic>
        <p:nvPicPr>
          <p:cNvPr id="15366" name="Picture 19" descr="201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b="-165"/>
          <a:stretch>
            <a:fillRect/>
          </a:stretch>
        </p:blipFill>
        <p:spPr>
          <a:xfrm>
            <a:off x="1812924" y="4872764"/>
            <a:ext cx="3692525" cy="1789974"/>
          </a:xfrm>
          <a:noFill/>
        </p:spPr>
      </p:pic>
      <p:pic>
        <p:nvPicPr>
          <p:cNvPr id="15367" name="Picture 4" descr="273d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 b="200"/>
          <a:stretch>
            <a:fillRect/>
          </a:stretch>
        </p:blipFill>
        <p:spPr bwMode="auto">
          <a:xfrm>
            <a:off x="7696199" y="-111131"/>
            <a:ext cx="4305301" cy="287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4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 descr="C:\Documents and Settings\Ljohnson\My Documents\transfer docNew Folder (2)\HISTOLOGY Lectures\body works\1Z0V7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-228600"/>
            <a:ext cx="5038725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2"/>
          <p:cNvSpPr txBox="1">
            <a:spLocks noChangeArrowheads="1"/>
          </p:cNvSpPr>
          <p:nvPr/>
        </p:nvSpPr>
        <p:spPr bwMode="auto">
          <a:xfrm>
            <a:off x="8148638" y="5486401"/>
            <a:ext cx="2519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Gunther von Hagens’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BODY WORLDS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1508" name="Picture 2" descr="C:\Documents and Settings\Ljohnson\My Documents\transfer docNew Folder (2)\HISTOLOGY Lectures\body wolds\1Z0V7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201"/>
          <a:stretch>
            <a:fillRect/>
          </a:stretch>
        </p:blipFill>
        <p:spPr bwMode="auto">
          <a:xfrm>
            <a:off x="5638800" y="3536950"/>
            <a:ext cx="3048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12503" b="23315"/>
          <a:stretch>
            <a:fillRect/>
          </a:stretch>
        </p:blipFill>
        <p:spPr bwMode="auto">
          <a:xfrm>
            <a:off x="7162800" y="100014"/>
            <a:ext cx="339090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215188" y="2895601"/>
            <a:ext cx="1866900" cy="708025"/>
          </a:xfrm>
          <a:prstGeom prst="rect">
            <a:avLst/>
          </a:prstGeom>
          <a:solidFill>
            <a:schemeClr val="bg1">
              <a:alpha val="58823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CONNECTIVE TISSUE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343775" y="104775"/>
            <a:ext cx="1905000" cy="400050"/>
          </a:xfrm>
          <a:prstGeom prst="rect">
            <a:avLst/>
          </a:prstGeom>
          <a:solidFill>
            <a:schemeClr val="bg1">
              <a:alpha val="58823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EPITHELIUM</a:t>
            </a:r>
            <a:r>
              <a:rPr lang="en-US" altLang="en-US" sz="2000" b="1" dirty="0">
                <a:solidFill>
                  <a:srgbClr val="0070C0"/>
                </a:solidFill>
              </a:rPr>
              <a:t>    </a:t>
            </a:r>
            <a:r>
              <a:rPr lang="en-US" altLang="en-US" sz="2000" b="1" dirty="0">
                <a:solidFill>
                  <a:srgbClr val="FFFFFF"/>
                </a:solidFill>
              </a:rPr>
              <a:t>               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763000" y="3733801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FFFFFF"/>
                </a:solidFill>
              </a:rPr>
              <a:t>Skin</a:t>
            </a:r>
          </a:p>
        </p:txBody>
      </p:sp>
    </p:spTree>
    <p:extLst>
      <p:ext uri="{BB962C8B-B14F-4D97-AF65-F5344CB8AC3E}">
        <p14:creationId xmlns:p14="http://schemas.microsoft.com/office/powerpoint/2010/main" val="369150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1081</Words>
  <Application>Microsoft Office PowerPoint</Application>
  <PresentationFormat>Widescreen</PresentationFormat>
  <Paragraphs>163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Default Design</vt:lpstr>
      <vt:lpstr>1. Introduction to Cells, Tissues, and organs</vt:lpstr>
      <vt:lpstr> Introduction to HISTOLOGY</vt:lpstr>
      <vt:lpstr>PowerPoint Presentation</vt:lpstr>
      <vt:lpstr>PowerPoint Presentation</vt:lpstr>
      <vt:lpstr>PowerPoint Presentation</vt:lpstr>
      <vt:lpstr>FOUR BASIC TYPES OF TISSUES IN THE BODY  -----------------------------------------------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Muscle</vt:lpstr>
      <vt:lpstr>Muscle</vt:lpstr>
      <vt:lpstr>PowerPoint Presentation</vt:lpstr>
      <vt:lpstr>Nervous Tissue</vt:lpstr>
      <vt:lpstr>Nervous Tissue</vt:lpstr>
      <vt:lpstr>Nervous Tissue</vt:lpstr>
      <vt:lpstr>Nervous Tissue</vt:lpstr>
      <vt:lpstr>Nervous Tissue</vt:lpstr>
      <vt:lpstr>PowerPoint Presentation</vt:lpstr>
      <vt:lpstr>Blood cells -functions (classified as connective tissue)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Fundic stomach (H&amp;E)   </vt:lpstr>
      <vt:lpstr> Fundic stomach, monkey (PAS)    </vt:lpstr>
      <vt:lpstr>Surface mucus cells of Fundic stomach, rabbit (toluidine blue)</vt:lpstr>
      <vt:lpstr>PowerPoint Presentation</vt:lpstr>
    </vt:vector>
  </TitlesOfParts>
  <Company>College of Veterinary Medicine - Texas A&amp;M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Cells, Tissues, and Microscopy</dc:title>
  <dc:creator>Johnson, Larry</dc:creator>
  <cp:lastModifiedBy>Johnson, Larry</cp:lastModifiedBy>
  <cp:revision>25</cp:revision>
  <dcterms:created xsi:type="dcterms:W3CDTF">2016-01-31T04:41:52Z</dcterms:created>
  <dcterms:modified xsi:type="dcterms:W3CDTF">2019-06-13T20:22:59Z</dcterms:modified>
</cp:coreProperties>
</file>